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sldIdLst>
    <p:sldId id="256" r:id="rId2"/>
    <p:sldId id="267" r:id="rId3"/>
    <p:sldId id="291" r:id="rId4"/>
    <p:sldId id="292" r:id="rId5"/>
    <p:sldId id="293" r:id="rId6"/>
    <p:sldId id="257" r:id="rId7"/>
    <p:sldId id="290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4" r:id="rId16"/>
    <p:sldId id="276" r:id="rId17"/>
    <p:sldId id="277" r:id="rId18"/>
    <p:sldId id="278" r:id="rId19"/>
    <p:sldId id="279" r:id="rId20"/>
    <p:sldId id="280" r:id="rId21"/>
    <p:sldId id="294" r:id="rId22"/>
    <p:sldId id="295" r:id="rId23"/>
    <p:sldId id="296" r:id="rId24"/>
    <p:sldId id="281" r:id="rId25"/>
    <p:sldId id="301" r:id="rId26"/>
    <p:sldId id="282" r:id="rId27"/>
    <p:sldId id="297" r:id="rId28"/>
    <p:sldId id="283" r:id="rId29"/>
    <p:sldId id="284" r:id="rId30"/>
    <p:sldId id="286" r:id="rId31"/>
    <p:sldId id="287" r:id="rId32"/>
    <p:sldId id="288" r:id="rId33"/>
    <p:sldId id="285" r:id="rId34"/>
    <p:sldId id="299" r:id="rId35"/>
    <p:sldId id="300" r:id="rId36"/>
    <p:sldId id="289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89" autoAdjust="0"/>
  </p:normalViewPr>
  <p:slideViewPr>
    <p:cSldViewPr snapToGrid="0" snapToObjects="1">
      <p:cViewPr varScale="1">
        <p:scale>
          <a:sx n="57" d="100"/>
          <a:sy n="5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25" Type="http://schemas.openxmlformats.org/officeDocument/2006/relationships/slide" Target="slides/slide24.xml"/><Relationship Id="rId7" Type="http://schemas.openxmlformats.org/officeDocument/2006/relationships/slide" Target="slides/slide6.xml"/><Relationship Id="rId33" Type="http://schemas.openxmlformats.org/officeDocument/2006/relationships/slide" Target="slides/slide3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viewProps" Target="viewProps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slide" Target="slides/slide3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36" Type="http://schemas.openxmlformats.org/officeDocument/2006/relationships/slide" Target="slides/slide35.xml"/><Relationship Id="rId15" Type="http://schemas.openxmlformats.org/officeDocument/2006/relationships/slide" Target="slides/slide14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customXml" Target="../customXml/item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slide" Target="slides/slide34.xml"/><Relationship Id="rId14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3CB172-CB2E-F14D-BB3A-261F7360A897}" type="datetime1">
              <a:rPr lang="en-US"/>
              <a:pPr/>
              <a:t>11/15/11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37616-E942-F54B-9FAF-CD60264AD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91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Relationship Id="rId3" Type="http://schemas.openxmlformats.org/officeDocument/2006/relationships/hyperlink" Target="http://impl.gfipm.net/" TargetMode="Externa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27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screen shot is from </a:t>
            </a:r>
            <a:r>
              <a:rPr lang="en-US" b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hlinkClick r:id="rId3"/>
              </a:rPr>
              <a:t>http://impl.gfipm.net/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77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79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we keep the CONOPS doc up to date as we move forward and refine the</a:t>
            </a:r>
            <a:r>
              <a:rPr lang="en-US" baseline="0" dirty="0" smtClean="0"/>
              <a:t> GFIPM web services concept?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03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Suzette McLeod (BJA) wants to propose several</a:t>
            </a:r>
            <a:r>
              <a:rPr lang="en-US" baseline="0" dirty="0" smtClean="0"/>
              <a:t> changes to this doc, to accommodate various audience perspectives.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Enterprise perspective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End-user perspective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Service provider perspective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Identity provider perspective</a:t>
            </a:r>
            <a:endParaRPr lang="en-US" dirty="0" smtClean="0"/>
          </a:p>
          <a:p>
            <a:pPr marL="171450" indent="-171450">
              <a:buFontTx/>
              <a:buChar char="•"/>
            </a:pPr>
            <a:r>
              <a:rPr lang="en-US" dirty="0" smtClean="0"/>
              <a:t>We need further clarification from her before</a:t>
            </a:r>
            <a:r>
              <a:rPr lang="en-US" baseline="0" dirty="0" smtClean="0"/>
              <a:t> we can publish this.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Note that the current version of this doc is already published in HTML form at GFIPM.net.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68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Policies and</a:t>
            </a:r>
            <a:r>
              <a:rPr lang="en-US" baseline="0" dirty="0" smtClean="0"/>
              <a:t> agreements for access to sensitive resources can be separated into two layers.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Identity and Trust Policy: “How do we ensure that the agency operating a sensitive resource can trust the identity and attribute data it receives about users?”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aseline="0" dirty="0" smtClean="0"/>
              <a:t>Service-Level Policy: Includes service-level agreements (SLAs), resource-specific usage agreements, fee negotiation, etc.</a:t>
            </a:r>
          </a:p>
          <a:p>
            <a:pPr marL="171450" lvl="0" indent="-171450">
              <a:buFontTx/>
              <a:buChar char="•"/>
            </a:pPr>
            <a:r>
              <a:rPr lang="en-US" baseline="0" dirty="0" smtClean="0"/>
              <a:t>GFIPM policy addresses only the first question.</a:t>
            </a:r>
          </a:p>
          <a:p>
            <a:pPr marL="171450" lvl="0" indent="-171450">
              <a:buFontTx/>
              <a:buChar char="•"/>
            </a:pPr>
            <a:r>
              <a:rPr lang="en-US" baseline="0" dirty="0" smtClean="0"/>
              <a:t>Our goal is to abstract away the issue of identity and trust, so that service-level policies do not need to address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2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GFIPM Governance Guideline has been updated since version 1.0 based on our experiences</a:t>
            </a:r>
            <a:r>
              <a:rPr lang="en-US" baseline="0" dirty="0" smtClean="0"/>
              <a:t> in adapting it for use in NIEF.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4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GFIPM OP&amp;P Guideline has been updated since version 1.0 based on our experiences</a:t>
            </a:r>
            <a:r>
              <a:rPr lang="en-US" baseline="0" dirty="0" smtClean="0"/>
              <a:t> in adapting it for use in NIEF.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membership</a:t>
            </a:r>
            <a:r>
              <a:rPr lang="en-US" baseline="0" dirty="0" smtClean="0"/>
              <a:t> agreement templates </a:t>
            </a:r>
            <a:r>
              <a:rPr lang="en-US" dirty="0" smtClean="0"/>
              <a:t>have been updated since version 1.0 based on our experiences</a:t>
            </a:r>
            <a:r>
              <a:rPr lang="en-US" baseline="0" dirty="0" smtClean="0"/>
              <a:t> in adapting them for use in NIEF.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GFIPM</a:t>
            </a:r>
            <a:r>
              <a:rPr lang="en-US" baseline="0" dirty="0" smtClean="0"/>
              <a:t> Crypto Trust Model has been revised based on our experience with GFIPM web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52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The GFIPM CP</a:t>
            </a:r>
            <a:r>
              <a:rPr lang="en-US" baseline="0" dirty="0" smtClean="0"/>
              <a:t> Template has been revised significantly since its last draft version.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The changes were driven by similar changes to the NIEF CP.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We have used the RFC 3647 CP template, which is applicable to a classical</a:t>
            </a:r>
            <a:r>
              <a:rPr lang="en-US" baseline="0" dirty="0" smtClean="0"/>
              <a:t> PKI model, but adapted each section of the template to the GFIPM trust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66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The GFIPM CPS Template is currently out of date, and needs to be addressed.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It is unclear what,</a:t>
            </a:r>
            <a:r>
              <a:rPr lang="en-US" baseline="0" dirty="0" smtClean="0"/>
              <a:t> if anything, we should do with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4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we push version 1.2 through the approval process now, or wait until after we</a:t>
            </a:r>
            <a:r>
              <a:rPr lang="en-US" baseline="0" dirty="0" smtClean="0"/>
              <a:t> align the doc with FICAM?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7616-E942-F54B-9FAF-CD60264AD18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75B-5044-A049-A6FC-FB87C6B82BDA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A190B-FD95-EB4B-85D9-A2644D60C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B859D-6953-5849-8C93-E5F21C099971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EEF6-7C51-3E4F-A32F-ED6904A15E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1758-FC07-034F-9084-AC66C87A6E46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12DC-BF7F-4D43-95EE-21D8CAC4F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9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D737-9932-8C49-B4DC-B8D179A1A733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BEC4-43A5-A24B-AAA3-EC3C18E26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F9621-7A39-0244-9420-223D2125A72E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F0CF-4AD9-E944-90D7-588C0D427C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75F-1649-B946-970C-371C2DE53125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8154-7552-AC47-A6CB-B91C90DE20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3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74BA-B860-A643-937F-C916D3699C8B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17800-229F-8B41-8C13-544F699A8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2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2414-9605-5443-A465-3CCA1ECCF018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D91B-A3AF-084E-9E35-6FE6D5C3D1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9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9306-8521-DF4E-ACC3-9E707B8235D1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53C8-E5C3-BA46-9AF9-A787CDC0B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8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1C6-0D4D-5D45-BD5B-7E4370AED925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48553-01A0-AC42-BA93-520F031EBF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F25E-67ED-3D46-B05D-1F595BEA1C8F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8A5-61A8-3241-AEE1-62A4B7DE8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8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3356-8F2D-CB4B-A053-7E7FC192FF68}" type="datetime1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B605-5917-6747-9C78-0F2AD80BC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gfipm.net/" TargetMode="External"/><Relationship Id="rId4" Type="http://schemas.openxmlformats.org/officeDocument/2006/relationships/hyperlink" Target="http://impl.gfipm.ne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mplementers@gfipm.net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gfipm.net/choosing-the-right-federation.html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t.ojp.gov/gfipm" TargetMode="External"/><Relationship Id="rId3" Type="http://schemas.openxmlformats.org/officeDocument/2006/relationships/hyperlink" Target="http://gfipm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gfipm.net/gfipm-overview.html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Deliverables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GFIPM Delivery Team Meeting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November 2011</a:t>
            </a:r>
            <a:endParaRPr lang="en-US" dirty="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14" descr="justice_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1500"/>
            <a:ext cx="1782763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globaljust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539750"/>
            <a:ext cx="199548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hs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571500"/>
            <a:ext cx="1849437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gfipm-head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0720"/>
            <a:ext cx="9144000" cy="1097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Membership Agreements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833563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Set of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templates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to be completed by each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federation member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Revised in 2011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Includes TIBO membership agreement templates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Includes proper use of “IDP” versus “IDPO”, etc.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Complete and ready for review now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5450" y="3174666"/>
            <a:ext cx="2823113" cy="355346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1" u="sng" dirty="0" smtClean="0">
                <a:solidFill>
                  <a:srgbClr val="FFFFFF"/>
                </a:solidFill>
                <a:latin typeface="Calibri" charset="0"/>
              </a:rPr>
              <a:t>IDPO </a:t>
            </a:r>
            <a:r>
              <a:rPr lang="en-US" sz="1400" b="1" u="sng" dirty="0">
                <a:solidFill>
                  <a:srgbClr val="FFFFFF"/>
                </a:solidFill>
                <a:latin typeface="Calibri" charset="0"/>
              </a:rPr>
              <a:t>Documents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b="1" dirty="0">
                <a:solidFill>
                  <a:srgbClr val="FFFFFF"/>
                </a:solidFill>
                <a:latin typeface="Calibri" charset="0"/>
              </a:rPr>
              <a:t>Request-to-Join Form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b="1" dirty="0">
                <a:solidFill>
                  <a:srgbClr val="FFFFFF"/>
                </a:solidFill>
                <a:latin typeface="Calibri" charset="0"/>
              </a:rPr>
              <a:t>Signed IDPO Agreement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b="1" dirty="0" smtClean="0">
                <a:solidFill>
                  <a:srgbClr val="FFFFFF"/>
                </a:solidFill>
                <a:latin typeface="Calibri" charset="0"/>
              </a:rPr>
              <a:t>Local User Agreement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b="1" dirty="0" smtClean="0">
                <a:solidFill>
                  <a:srgbClr val="FFFFFF"/>
                </a:solidFill>
                <a:latin typeface="Calibri" charset="0"/>
              </a:rPr>
              <a:t>Local User Vetting Policy</a:t>
            </a:r>
            <a:endParaRPr lang="en-US" sz="1400" b="1" dirty="0">
              <a:solidFill>
                <a:srgbClr val="FFFFFF"/>
              </a:solidFill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b="1" dirty="0">
                <a:solidFill>
                  <a:srgbClr val="FFFFFF"/>
                </a:solidFill>
                <a:latin typeface="Calibri" charset="0"/>
              </a:rPr>
              <a:t>IDPO Attribute Map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b="1" dirty="0" smtClean="0">
                <a:solidFill>
                  <a:srgbClr val="FFFFFF"/>
                </a:solidFill>
                <a:latin typeface="Calibri" charset="0"/>
              </a:rPr>
              <a:t>Implementation </a:t>
            </a:r>
            <a:r>
              <a:rPr lang="en-US" sz="1400" b="1" dirty="0">
                <a:solidFill>
                  <a:srgbClr val="FFFFFF"/>
                </a:solidFill>
                <a:latin typeface="Calibri" charset="0"/>
              </a:rPr>
              <a:t>Doc </a:t>
            </a:r>
            <a:r>
              <a:rPr lang="en-US" sz="1400" b="1" dirty="0" smtClean="0">
                <a:solidFill>
                  <a:srgbClr val="FFFFFF"/>
                </a:solidFill>
                <a:latin typeface="Calibri" charset="0"/>
              </a:rPr>
              <a:t>Form</a:t>
            </a:r>
            <a:endParaRPr lang="en-US" sz="1400" b="1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60443" y="5029466"/>
            <a:ext cx="2807255" cy="169866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1" u="sng" dirty="0" smtClean="0">
                <a:solidFill>
                  <a:srgbClr val="FFFFFF"/>
                </a:solidFill>
                <a:latin typeface="Calibri" charset="0"/>
              </a:rPr>
              <a:t>SPO </a:t>
            </a:r>
            <a:r>
              <a:rPr lang="en-US" sz="1400" b="1" u="sng" dirty="0">
                <a:solidFill>
                  <a:srgbClr val="FFFFFF"/>
                </a:solidFill>
                <a:latin typeface="Calibri" charset="0"/>
              </a:rPr>
              <a:t>Documents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Request-to-Join Form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Signed SPO Agreement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Local Privacy Policy</a:t>
            </a:r>
            <a:endParaRPr lang="en-US" sz="1400" dirty="0">
              <a:solidFill>
                <a:srgbClr val="FFFFFF"/>
              </a:solidFill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Access </a:t>
            </a: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Control Policy Map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Implementation Doc </a:t>
            </a: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Form</a:t>
            </a:r>
            <a:endParaRPr lang="en-US" sz="14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47712" y="3174666"/>
            <a:ext cx="2823113" cy="355346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1" u="sng" dirty="0" smtClean="0">
                <a:solidFill>
                  <a:srgbClr val="FFFFFF"/>
                </a:solidFill>
                <a:latin typeface="Calibri" charset="0"/>
              </a:rPr>
              <a:t>TIBO </a:t>
            </a:r>
            <a:r>
              <a:rPr lang="en-US" sz="1400" b="1" u="sng" dirty="0">
                <a:solidFill>
                  <a:srgbClr val="FFFFFF"/>
                </a:solidFill>
                <a:latin typeface="Calibri" charset="0"/>
              </a:rPr>
              <a:t>Documents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Request-to-Join Form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Signed TIBO Agreement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Brokered IDPO Registry Form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Brokered IDPO Local Security Policies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Brokered IDPO Local User Agreements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Brokered IDPO Local User Vetting Policies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Brokered Attribute Map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Brokered IDPO FIPS 200 Checklists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Implementation </a:t>
            </a: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Doc </a:t>
            </a: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Form</a:t>
            </a:r>
            <a:endParaRPr lang="en-US" sz="14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60443" y="3174667"/>
            <a:ext cx="2823113" cy="17055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62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 b="1" u="sng" dirty="0" smtClean="0">
                <a:solidFill>
                  <a:srgbClr val="FFFFFF"/>
                </a:solidFill>
                <a:latin typeface="Calibri" charset="0"/>
              </a:rPr>
              <a:t>Common </a:t>
            </a:r>
            <a:r>
              <a:rPr lang="en-US" sz="1400" b="1" u="sng" dirty="0">
                <a:solidFill>
                  <a:srgbClr val="FFFFFF"/>
                </a:solidFill>
                <a:latin typeface="Calibri" charset="0"/>
              </a:rPr>
              <a:t>Documents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Application </a:t>
            </a: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Form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Authority to </a:t>
            </a: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Operate Doc(s)</a:t>
            </a:r>
            <a:endParaRPr lang="en-US" sz="1400" dirty="0">
              <a:solidFill>
                <a:srgbClr val="FFFFFF"/>
              </a:solidFill>
              <a:latin typeface="Calibri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Local Security </a:t>
            </a: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Policy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FIPS </a:t>
            </a:r>
            <a:r>
              <a:rPr lang="en-US" sz="1400" dirty="0">
                <a:solidFill>
                  <a:srgbClr val="FFFFFF"/>
                </a:solidFill>
                <a:latin typeface="Calibri" charset="0"/>
              </a:rPr>
              <a:t>200 </a:t>
            </a:r>
            <a:r>
              <a:rPr lang="en-US" sz="1400" dirty="0" smtClean="0">
                <a:solidFill>
                  <a:srgbClr val="FFFFFF"/>
                </a:solidFill>
                <a:latin typeface="Calibri" charset="0"/>
              </a:rPr>
              <a:t>Checklist</a:t>
            </a:r>
            <a:endParaRPr lang="en-US" sz="1400" dirty="0">
              <a:solidFill>
                <a:srgbClr val="FFFFFF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Core Technical Standards/Guidelines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Metadata Spec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Cryptographic Trust Model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Member Certificate Policy Template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Certification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Practice Statement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Template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3889376" y="5756275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Are Here </a:t>
            </a:r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charset="0"/>
              </a:rPr>
              <a:t></a:t>
            </a:r>
            <a:endParaRPr 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GFIPM Deliverables (2011-11-0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89" y="4759664"/>
            <a:ext cx="3162300" cy="2020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Metadata Spec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457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Provides common attribute language for identity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mgmt., </a:t>
            </a: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access control, auditing,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2008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Specifies a structured XML attribute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Includes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“user” 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and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“entity” 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attributes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2.0 approved by GAC in 2010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Specifies a </a:t>
            </a:r>
            <a:r>
              <a:rPr lang="ja-JP" alt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“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flat</a:t>
            </a:r>
            <a:r>
              <a:rPr lang="ja-JP" alt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”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 attribute model (no XML)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More compatible with existing  COTS 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New attribute categories: “resource”, “action”, “environment”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2.0 revised in 2011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Clarifies ID formats to better support inter-federation (TIBs)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a new “GFIPM Federation Name Registry”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Ready for review now (?)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Will include obligations in near future (early-mid 2012)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Cryptographic Trust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Defines normative schema for </a:t>
            </a:r>
            <a:r>
              <a:rPr lang="en-US" sz="3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Cryptographic Trust Fabric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Document containing certs and service endpoint metadata for every system in the federation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Based on SAML 2.0 Metadata Spec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Also defines rules for trust fabric creation, distribution, updates,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1.1 approved by GAC in 2010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Supports User-to-System Profile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Version 1.2 completed in 2011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Also supports </a:t>
            </a:r>
            <a:r>
              <a:rPr 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System-to-System </a:t>
            </a: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Profile (Web Services)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Ready for review now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Member Certificate Policy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Provides a CP template for a federation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Federation can adapt it as needed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Purpose is to specify CP for private keys on which federation trust fabric relies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Based on IETF RFC 3647 (X.509 PKI CP/CPS)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Draft submitted to DT in late 2010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Direction and scope unclear at that time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Underwent major revisions in 2011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Revised in conjunction with NIEF CP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Ready for review now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Certification Practice 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Stmt.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Provides a CPS template for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any federation </a:t>
            </a: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Federation CA can adapt it as needed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Purpose is to describe </a:t>
            </a:r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CA’s 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security measures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Based on IETF RFC 3647 (X.509 PKI CP/CPS)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2010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Requires major revisions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Current version is based on an outdated CP concept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Not 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useful – </a:t>
            </a: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may cause confusion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Should we redact from GFIPM and Global web sites?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New version must jibe with Member CP Template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Communication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Web Browser User-to-System Profile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Web Services System-to-System Profile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3889375" y="5455694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Are Here </a:t>
            </a:r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charset="0"/>
              </a:rPr>
              <a:t></a:t>
            </a:r>
            <a:endParaRPr 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GFIPM Deliverables (2011-11-0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89" y="4759664"/>
            <a:ext cx="3162300" cy="2020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Web Browser User-to-System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66599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Normative spec for browser-facing services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Identity Providers and Service Providers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Includes rules for IDP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“discovery”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Uses SAML Single Sign-On and Single Log-Out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But SLO is not well-supported in SAML products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Relies on GFIPM Crypto Trust Model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1.1 approved by GAC in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2010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1.2 completed in 2011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Contains misc. updates based on operational experience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Ready for review now (?)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Will include revisions for FICAM conformance in early-mid 2012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Web Services System-to-System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02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Normative spec for SOAP-based web services</a:t>
            </a:r>
          </a:p>
          <a:p>
            <a:pPr lvl="1" eaLnBrk="1" hangingPunct="1"/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WS Provider, WS Consumer, Token Services, Etc.</a:t>
            </a:r>
          </a:p>
          <a:p>
            <a:pPr eaLnBrk="1" hangingPunct="1"/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Covers eight (8)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“service </a:t>
            </a: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interaction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models” (SIPs)</a:t>
            </a:r>
            <a:endParaRPr lang="en-US" sz="3000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Important use cases Identified by GFIPM stakeholders</a:t>
            </a:r>
          </a:p>
          <a:p>
            <a:pPr eaLnBrk="1" hangingPunct="1"/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Conforms to GRA </a:t>
            </a:r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Reliable Secure Web Services SIP</a:t>
            </a:r>
          </a:p>
          <a:p>
            <a:pPr eaLnBrk="1" hangingPunct="1"/>
            <a:r>
              <a:rPr lang="en-US" sz="30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Relies on GFIPM Crypto Trust </a:t>
            </a:r>
            <a:r>
              <a:rPr lang="en-US" sz="3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Model</a:t>
            </a:r>
          </a:p>
          <a:p>
            <a:pPr lvl="1" eaLnBrk="1" hangingPunct="1"/>
            <a:r>
              <a:rPr lang="en-US" sz="2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Uses standard GFIPM Crypto Trust Fabric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1.0 completed in 2011</a:t>
            </a:r>
            <a:endParaRPr lang="en-US" sz="30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normative language for four (4) SIPs</a:t>
            </a:r>
          </a:p>
          <a:p>
            <a:pPr lvl="1" eaLnBrk="1" hangingPunct="1"/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Sample </a:t>
            </a:r>
            <a:r>
              <a:rPr lang="en-US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implementations </a:t>
            </a:r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have been developed</a:t>
            </a:r>
          </a:p>
          <a:p>
            <a:pPr lvl="1" eaLnBrk="1" hangingPunct="1"/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Ready for review now</a:t>
            </a:r>
          </a:p>
          <a:p>
            <a:pPr eaLnBrk="1" hangingPunct="1"/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2.0 to be developed in 2012</a:t>
            </a:r>
          </a:p>
          <a:p>
            <a:pPr lvl="1" eaLnBrk="1" hangingPunct="1"/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Will include normative language for remaining SIPs</a:t>
            </a:r>
          </a:p>
          <a:p>
            <a:pPr lvl="1" eaLnBrk="1" hangingPunct="1"/>
            <a:r>
              <a:rPr lang="en-US" sz="2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Will require additional sample implementation work</a:t>
            </a:r>
            <a:endParaRPr lang="en-US" sz="2600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Technical Assistance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424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Implementation Guide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Reference Federation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User-to-System Implementer Kit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System-to-System Implementer Kit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Implementation Web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Portal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Choosing the Right Federation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TIB Onboarding Guide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889376" y="1650804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Are Here </a:t>
            </a:r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charset="0"/>
              </a:rPr>
              <a:t></a:t>
            </a:r>
            <a:endParaRPr 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GFIPM Deliverables (2011-11-0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89" y="1244062"/>
            <a:ext cx="3162300" cy="2020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Deliverables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Landscape</a:t>
            </a:r>
            <a:b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Circa November 2010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3" name="Picture 3" descr="GFIPM Document Map (2010-09-28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788" y="1645016"/>
            <a:ext cx="8737600" cy="508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Implementation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Contains detailed implementer instructions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From requirements analysis to system deployment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2010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Covers User-to-System use case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only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Microsoft Word / PDF Format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Converted to HTML wiki articles in 2011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Posted on GFIPM Implementation Web Portal</a:t>
            </a:r>
          </a:p>
          <a:p>
            <a:pPr lvl="1"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Future implementer guidance will be wiki-based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GFIPM Reference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Test-bed for conformance and </a:t>
            </a:r>
            <a:r>
              <a:rPr lang="en-US" dirty="0" err="1" smtClean="0"/>
              <a:t>interop</a:t>
            </a:r>
            <a:r>
              <a:rPr lang="en-US" dirty="0" smtClean="0"/>
              <a:t>. testing</a:t>
            </a:r>
          </a:p>
          <a:p>
            <a:pPr lvl="1"/>
            <a:r>
              <a:rPr lang="en-US" dirty="0" smtClean="0"/>
              <a:t>Contains GTRI-managed reference IDPs and SPs</a:t>
            </a:r>
          </a:p>
          <a:p>
            <a:r>
              <a:rPr lang="en-US" dirty="0" smtClean="0"/>
              <a:t>Online since ~2007</a:t>
            </a:r>
          </a:p>
          <a:p>
            <a:r>
              <a:rPr lang="en-US" dirty="0" smtClean="0"/>
              <a:t>Available for use by entire GFIPM community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Plan for 2012: Stand up reference web </a:t>
            </a:r>
            <a:r>
              <a:rPr lang="en-US" b="1" dirty="0" err="1" smtClean="0">
                <a:solidFill>
                  <a:srgbClr val="0000FF"/>
                </a:solidFill>
              </a:rPr>
              <a:t>svcs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WSPs, WSCs, etc.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2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User-to-System Implementer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Downloadable virtual machines (VMs)</a:t>
            </a:r>
          </a:p>
          <a:p>
            <a:pPr lvl="1"/>
            <a:r>
              <a:rPr lang="en-US" dirty="0" smtClean="0"/>
              <a:t>Sample IDP and SP implementations</a:t>
            </a:r>
          </a:p>
          <a:p>
            <a:pPr lvl="1"/>
            <a:r>
              <a:rPr lang="en-US" dirty="0" smtClean="0"/>
              <a:t>Configured for use in GFIPM Reference Federation</a:t>
            </a:r>
          </a:p>
          <a:p>
            <a:r>
              <a:rPr lang="en-US" dirty="0" smtClean="0"/>
              <a:t>Downloadable packages and source code</a:t>
            </a:r>
          </a:p>
          <a:p>
            <a:r>
              <a:rPr lang="en-US" dirty="0" smtClean="0"/>
              <a:t>Available since ~2008</a:t>
            </a:r>
          </a:p>
          <a:p>
            <a:r>
              <a:rPr lang="en-US" dirty="0" smtClean="0"/>
              <a:t>Updated periodically as needed</a:t>
            </a:r>
          </a:p>
          <a:p>
            <a:pPr lvl="1"/>
            <a:r>
              <a:rPr lang="en-US" dirty="0" smtClean="0"/>
              <a:t>Kept current with security patches, etc.</a:t>
            </a:r>
          </a:p>
          <a:p>
            <a:r>
              <a:rPr lang="en-US" dirty="0" smtClean="0"/>
              <a:t>Based on Shibboleth project</a:t>
            </a:r>
          </a:p>
          <a:p>
            <a:r>
              <a:rPr lang="en-US" dirty="0" smtClean="0"/>
              <a:t>One of several implementer options</a:t>
            </a:r>
          </a:p>
          <a:p>
            <a:pPr lvl="1"/>
            <a:r>
              <a:rPr lang="en-US" dirty="0" smtClean="0"/>
              <a:t>Implementers can also use COTS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8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System-to-System Implementer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 development now by </a:t>
            </a:r>
            <a:r>
              <a:rPr lang="en-US" dirty="0" smtClean="0"/>
              <a:t>GTRI</a:t>
            </a:r>
          </a:p>
          <a:p>
            <a:pPr lvl="1"/>
            <a:r>
              <a:rPr lang="en-US" dirty="0" smtClean="0"/>
              <a:t>Target release date: Spring 2012</a:t>
            </a:r>
            <a:endParaRPr lang="en-US" dirty="0" smtClean="0"/>
          </a:p>
          <a:p>
            <a:r>
              <a:rPr lang="en-US" i="1" dirty="0" smtClean="0"/>
              <a:t>Only</a:t>
            </a:r>
            <a:r>
              <a:rPr lang="en-US" dirty="0" smtClean="0"/>
              <a:t> implementer option for now</a:t>
            </a:r>
          </a:p>
          <a:p>
            <a:pPr lvl="1"/>
            <a:r>
              <a:rPr lang="en-US" dirty="0" smtClean="0"/>
              <a:t>No products can support GFIPM WS out of the box</a:t>
            </a:r>
          </a:p>
          <a:p>
            <a:r>
              <a:rPr lang="en-US" dirty="0" smtClean="0"/>
              <a:t>Will offer sample WSPs, WSCs, etc.</a:t>
            </a:r>
          </a:p>
          <a:p>
            <a:pPr lvl="1"/>
            <a:r>
              <a:rPr lang="en-US" dirty="0" smtClean="0"/>
              <a:t>Will support </a:t>
            </a:r>
            <a:r>
              <a:rPr lang="en-US" dirty="0" smtClean="0"/>
              <a:t>Java Metro </a:t>
            </a:r>
            <a:r>
              <a:rPr lang="en-US" dirty="0" smtClean="0"/>
              <a:t>and .NET 3.5</a:t>
            </a:r>
          </a:p>
          <a:p>
            <a:r>
              <a:rPr lang="en-US" dirty="0" smtClean="0"/>
              <a:t>Will define implementer APIs</a:t>
            </a:r>
          </a:p>
          <a:p>
            <a:r>
              <a:rPr lang="en-US" dirty="0" smtClean="0"/>
              <a:t>Will be available for download as zip</a:t>
            </a:r>
            <a:r>
              <a:rPr lang="en-US" dirty="0"/>
              <a:t>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Java/Metro version may also be available as a VM</a:t>
            </a:r>
          </a:p>
        </p:txBody>
      </p:sp>
    </p:spTree>
    <p:extLst>
      <p:ext uri="{BB962C8B-B14F-4D97-AF65-F5344CB8AC3E}">
        <p14:creationId xmlns:p14="http://schemas.microsoft.com/office/powerpoint/2010/main" val="178775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Implementation Web Portal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Contains: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Articles from GFIPM Implementation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Guide</a:t>
            </a:r>
          </a:p>
          <a:p>
            <a:pPr lvl="2"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Currently User-to-System only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L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inks to downloadable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developer toolkits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Implementer mailing list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with archive</a:t>
            </a:r>
          </a:p>
          <a:p>
            <a:pPr lvl="2">
              <a:buFont typeface="Arial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List email address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: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hlinkClick r:id="rId2"/>
              </a:rPr>
              <a:t>implementers@gfipm.net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lvl="2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Sign up at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hlinkClick r:id="rId3"/>
              </a:rPr>
              <a:t>http://mail.gfipm.net/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Developed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and deployed in 2011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Online now at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hlinkClick r:id="rId4"/>
              </a:rPr>
              <a:t>http://impl.gfipm.net/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Will contain System-to-System articles soon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Portal Screen Shot</a:t>
            </a:r>
            <a:endParaRPr lang="en-US" dirty="0"/>
          </a:p>
        </p:txBody>
      </p:sp>
      <p:pic>
        <p:nvPicPr>
          <p:cNvPr id="4" name="Picture 3" descr="Screen shot 2011-11-10 at 5.08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12" y="1417638"/>
            <a:ext cx="7709647" cy="5242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4441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Choosing the Right Federation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Provides high-level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mgmt.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at prospective member organizations with a framework for deciding whether to join a GFIPM Federation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Approved by DT in early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2011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Published in HTML format at GFIPM.net</a:t>
            </a:r>
          </a:p>
          <a:p>
            <a:pPr lvl="2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http://gfipm.net/choosing-the-right-federation.html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Under final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review by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BJA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Trusted Identity Broker (TIB) Onboarding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Clearly defines the terms TIB and TIBO</a:t>
            </a:r>
          </a:p>
          <a:p>
            <a:r>
              <a:rPr lang="en-US" dirty="0" smtClean="0"/>
              <a:t>Defines requirements for membership as TIBO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reqs</a:t>
            </a:r>
            <a:r>
              <a:rPr lang="en-US" dirty="0" smtClean="0"/>
              <a:t> have been captured in latest Governance and Policies/Procedures docs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Written in early 2011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Driven by FBI CJIS possibly joining NIEF as a TIBO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Approved by GFIPM DT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Ready for further Global review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Outreach and Marketing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424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Web Sites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Document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Map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Terminology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Matrix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Web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Services CONOPS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Executive Overview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Training Modules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3889376" y="1586871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Are Here </a:t>
            </a:r>
            <a:r>
              <a:rPr lang="en-US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charset="0"/>
              </a:rPr>
              <a:t></a:t>
            </a:r>
            <a:endParaRPr 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GFIPM Deliverables (2011-11-0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89" y="1417638"/>
            <a:ext cx="3162300" cy="2020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Web Sites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://it.ojp.gov/gfipm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GAC-approved GFIPM docs are available here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OJP site includes info about all OJP programs</a:t>
            </a:r>
          </a:p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://gfipm.net/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Provides a more “GFIPM-centric” view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Site overhauled in 2010; Minor updates in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Deliverables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Landscape</a:t>
            </a:r>
            <a:b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Circa November 2011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4" descr="GFIPM Deliverables (2011-11-09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6" y="1417638"/>
            <a:ext cx="8392354" cy="536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2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Document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Provides an overview of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the GFIPM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documentation landscape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Covers normative and non-normative docs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all documents noted in this slide deck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2010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Due for a refresh based on progress in 2011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Does this doc provide any value going forward?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GFIPM.net provides the same basic info online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Would a refresh be worth the effort?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Terminology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Defines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basic GFIPM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terms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Maps GFIPM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terms to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WS/SOA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terms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Reconciles GFIPM terms with analogous terms in other paradigms/standards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(GRA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SAML)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2010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Revised in 2011 based on GFIPM-WS progress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Added new terms and deleted others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Web Services CONOPS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Defines web services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“interaction models”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Based on use cases identified by stakeholders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Also identifies functional requirements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Message integrity, confidentiality, etc.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Precursor to GFIPM System-to-System Profile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2010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Overview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Provide high-level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mgmt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 at prospective member organizations with a broad overview of GFIPM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Overview, program history, GFIPM benefits, etc.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Approved by DT in early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2011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Published in HTML format at GFIPM.net</a:t>
            </a:r>
          </a:p>
          <a:p>
            <a:pPr lvl="2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http://gfipm.net/gfipm-overview.html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Under final review by BJA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GFIPM Executive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Two-page glossy flier</a:t>
            </a:r>
          </a:p>
          <a:p>
            <a:r>
              <a:rPr lang="en-US" dirty="0" smtClean="0"/>
              <a:t>Briefly describes GFIPM program and goals</a:t>
            </a:r>
          </a:p>
          <a:p>
            <a:r>
              <a:rPr lang="en-US" dirty="0" smtClean="0"/>
              <a:t>Developed in ~2009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3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0519" y="3290109"/>
            <a:ext cx="8028374" cy="30525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Training Module Topics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GFIPM Training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14721"/>
          </a:xfrm>
        </p:spPr>
        <p:txBody>
          <a:bodyPr/>
          <a:lstStyle/>
          <a:p>
            <a:r>
              <a:rPr lang="en-US" dirty="0" smtClean="0"/>
              <a:t>Compiled a list of module topics in 2010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No further progress in 2011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66894" y="3817316"/>
            <a:ext cx="3607812" cy="2525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GFIPM Overview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Federation Establishment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IDP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SAML SP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Web </a:t>
            </a:r>
            <a:r>
              <a:rPr lang="en-US" sz="2000" dirty="0" err="1" smtClean="0"/>
              <a:t>Svcs</a:t>
            </a:r>
            <a:r>
              <a:rPr lang="en-US" sz="2000" dirty="0" smtClean="0"/>
              <a:t>. Implementation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7106" y="3817316"/>
            <a:ext cx="3368825" cy="2525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6"/>
            </a:pPr>
            <a:r>
              <a:rPr lang="en-US" sz="2000" dirty="0" smtClean="0"/>
              <a:t>Enterprise Attribute-Based Access Control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000" dirty="0" smtClean="0"/>
              <a:t>Inter-Federation Information Exchange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2000" dirty="0" smtClean="0"/>
              <a:t>GFIPM in Relation to Other Info-Sharing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553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Deliverables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Landscape</a:t>
            </a:r>
            <a:b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Circa November 2011 (Summary)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 descr="GFIPM Deliverables (2011-11-0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6" y="1417638"/>
            <a:ext cx="8392354" cy="5362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changed?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Deliverables Completed in 2011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Membership Agreements Set </a:t>
            </a:r>
            <a:r>
              <a:rPr lang="en-US" baseline="30000" dirty="0" smtClean="0"/>
              <a:t>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Federation Member CP Template </a:t>
            </a:r>
            <a:r>
              <a:rPr lang="en-US" baseline="30000" dirty="0" smtClean="0"/>
              <a:t>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Web Services System-to-System Profile </a:t>
            </a:r>
            <a:r>
              <a:rPr lang="en-US" baseline="30000" dirty="0" smtClean="0"/>
              <a:t>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Overview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Choosing the Right Federation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GFIPM TIB Onboarding Guide </a:t>
            </a:r>
            <a:r>
              <a:rPr lang="en-US" baseline="30000" dirty="0" smtClean="0"/>
              <a:t>1,2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Implementation Web Portal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41497"/>
            <a:ext cx="454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Complete but not yet approved by Global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295999"/>
            <a:ext cx="454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2</a:t>
            </a:r>
            <a:r>
              <a:rPr lang="en-US" dirty="0" smtClean="0"/>
              <a:t> Did not appear on diagram last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1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</a:t>
            </a:r>
            <a:r>
              <a:rPr lang="en-US" dirty="0" smtClean="0"/>
              <a:t>changed?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Documents Revised in 2011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Governance Guideline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Operational Policies &amp; Procedures Guideline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Metadata 2.0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Crypto Trust Model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Web Browser User-to-System Profile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GFIPM Terminology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FIPM Deliverables (2011-11-09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89" y="4759664"/>
            <a:ext cx="3162300" cy="2020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Organizational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Governance Guideline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Operational Policies and Procedures Guideline</a:t>
            </a:r>
          </a:p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Membership Agreements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Set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3889375" y="6126163"/>
            <a:ext cx="192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Are Here </a:t>
            </a:r>
            <a:r>
              <a:rPr lang="en-US" sz="1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charset="0"/>
              </a:rPr>
              <a:t></a:t>
            </a:r>
            <a:endParaRPr lang="en-US" sz="1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GFIPM Policy in Context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875706" y="3518102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Are Here </a:t>
            </a:r>
            <a:r>
              <a:rPr lang="en-US" sz="18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charset="0"/>
              </a:rPr>
              <a:t></a:t>
            </a:r>
            <a:endParaRPr lang="en-US" sz="1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6" descr="GFIPM Policy Laye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377" y="2314777"/>
            <a:ext cx="5054600" cy="393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Governance 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024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Defines federation governance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structure and roles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Board of Directors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Federation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Mgmt. Org. (FMO)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Identity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Provider Org. (IDPO)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Service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Provider Org. (SPO)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Trusted Identity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Broker Org. (TIBO)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Defines decisions to be made by each party</a:t>
            </a:r>
          </a:p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2010</a:t>
            </a:r>
          </a:p>
          <a:p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1.1 completed in 2011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proper use of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“IDP”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versus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“IDPO”,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etc.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Properly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covers the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TIBO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use case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misc. edits driven by NIEF Bylaws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Ready for review now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Operational Policies and Procedures 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Describes policies and procedures that govern basic operation of a federation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Membership Lifecycle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Change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Mgmt.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for Normative Standards</a:t>
            </a:r>
          </a:p>
          <a:p>
            <a:pPr lvl="1" eaLnBrk="1" hangingPunct="1"/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Help Desk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and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</a:rPr>
              <a:t>Issue Resolution Policies</a:t>
            </a:r>
          </a:p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1.0 approved by GAC in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2010</a:t>
            </a:r>
          </a:p>
          <a:p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Version 1.1 completed in 2011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proper use of “IDP” versus “IDPO”, etc.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Properly covers the TIBO use case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Includes misc. edits driven by NIEF Bylaws</a:t>
            </a:r>
          </a:p>
          <a:p>
            <a:pPr lvl="1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Ready for review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now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D48FE4C711B4499683FC5C77D787A" ma:contentTypeVersion="0" ma:contentTypeDescription="Create a new document." ma:contentTypeScope="" ma:versionID="7dc67d28986d96b3c7cf6e8ffdc0245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102037C-A9D0-41E1-BB16-26C32AF47AFF}"/>
</file>

<file path=customXml/itemProps2.xml><?xml version="1.0" encoding="utf-8"?>
<ds:datastoreItem xmlns:ds="http://schemas.openxmlformats.org/officeDocument/2006/customXml" ds:itemID="{648B3816-D0D4-4B7F-AA75-0A3D383FD44C}"/>
</file>

<file path=customXml/itemProps3.xml><?xml version="1.0" encoding="utf-8"?>
<ds:datastoreItem xmlns:ds="http://schemas.openxmlformats.org/officeDocument/2006/customXml" ds:itemID="{804F2277-884B-4B8D-B9C5-010E276974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2286</Words>
  <Application>Microsoft Macintosh PowerPoint</Application>
  <PresentationFormat>On-screen Show (4:3)</PresentationFormat>
  <Paragraphs>344</Paragraphs>
  <Slides>36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GFIPM Deliverables Overview</vt:lpstr>
      <vt:lpstr>GFIPM Deliverables Landscape Circa November 2010</vt:lpstr>
      <vt:lpstr>GFIPM Deliverables Landscape Circa November 2011</vt:lpstr>
      <vt:lpstr>What has changed? (1/2)</vt:lpstr>
      <vt:lpstr>What has changed? (2/2)</vt:lpstr>
      <vt:lpstr>Organizational Guidelines</vt:lpstr>
      <vt:lpstr>GFIPM Policy in Context</vt:lpstr>
      <vt:lpstr>Governance Guideline</vt:lpstr>
      <vt:lpstr>Operational Policies and Procedures Guideline</vt:lpstr>
      <vt:lpstr>Membership Agreements Set</vt:lpstr>
      <vt:lpstr>Core Technical Standards/Guidelines</vt:lpstr>
      <vt:lpstr>GFIPM Metadata Spec</vt:lpstr>
      <vt:lpstr>Cryptographic Trust Model</vt:lpstr>
      <vt:lpstr>Member Certificate Policy Template</vt:lpstr>
      <vt:lpstr>Certification Practice Stmt. Template</vt:lpstr>
      <vt:lpstr>Communication Profiles</vt:lpstr>
      <vt:lpstr>Web Browser User-to-System Profile</vt:lpstr>
      <vt:lpstr>Web Services System-to-System Profile</vt:lpstr>
      <vt:lpstr>Technical Assistance Resources</vt:lpstr>
      <vt:lpstr>Implementation Guide</vt:lpstr>
      <vt:lpstr>GFIPM Reference Federation</vt:lpstr>
      <vt:lpstr>User-to-System Implementer Kit</vt:lpstr>
      <vt:lpstr>System-to-System Implementer Kit</vt:lpstr>
      <vt:lpstr>Implementation Web Portal</vt:lpstr>
      <vt:lpstr>Implementation Portal Screen Shot</vt:lpstr>
      <vt:lpstr>Choosing the Right Federation</vt:lpstr>
      <vt:lpstr>Trusted Identity Broker (TIB) Onboarding Guide</vt:lpstr>
      <vt:lpstr>Outreach and Marketing Resources</vt:lpstr>
      <vt:lpstr>GFIPM Web Sites</vt:lpstr>
      <vt:lpstr>GFIPM Document Map</vt:lpstr>
      <vt:lpstr>GFIPM Terminology Matrix</vt:lpstr>
      <vt:lpstr>GFIPM Web Services CONOPS</vt:lpstr>
      <vt:lpstr>GFIPM Overview</vt:lpstr>
      <vt:lpstr>GFIPM Executive Overview</vt:lpstr>
      <vt:lpstr>GFIPM Training Modules</vt:lpstr>
      <vt:lpstr>GFIPM Deliverables Landscape Circa November 2011 (Summary)</vt:lpstr>
    </vt:vector>
  </TitlesOfParts>
  <Company>Georgia Tech Research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GFIPM Web Services Status Update</dc:title>
  <dc:creator>Matthew J. Moyer</dc:creator>
  <cp:lastModifiedBy>Matthew J. Moyer</cp:lastModifiedBy>
  <cp:revision>349</cp:revision>
  <dcterms:created xsi:type="dcterms:W3CDTF">2010-11-26T16:22:20Z</dcterms:created>
  <dcterms:modified xsi:type="dcterms:W3CDTF">2011-11-16T12:06:59Z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0x010100BF4D48FE4C711B4499683FC5C77D787A</vt:lpwstr>
  </property>
</Properties>
</file>